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478" r:id="rId3"/>
    <p:sldId id="479" r:id="rId4"/>
    <p:sldId id="409" r:id="rId5"/>
    <p:sldId id="410" r:id="rId6"/>
    <p:sldId id="467" r:id="rId7"/>
    <p:sldId id="461" r:id="rId8"/>
    <p:sldId id="468" r:id="rId9"/>
    <p:sldId id="373" r:id="rId10"/>
    <p:sldId id="457" r:id="rId11"/>
    <p:sldId id="415" r:id="rId12"/>
    <p:sldId id="473" r:id="rId13"/>
    <p:sldId id="472" r:id="rId14"/>
    <p:sldId id="469" r:id="rId15"/>
    <p:sldId id="470" r:id="rId16"/>
    <p:sldId id="474" r:id="rId17"/>
    <p:sldId id="369" r:id="rId18"/>
    <p:sldId id="416" r:id="rId19"/>
    <p:sldId id="466" r:id="rId20"/>
    <p:sldId id="412" r:id="rId21"/>
    <p:sldId id="371" r:id="rId22"/>
    <p:sldId id="413" r:id="rId23"/>
    <p:sldId id="471" r:id="rId24"/>
    <p:sldId id="407" r:id="rId25"/>
    <p:sldId id="475" r:id="rId26"/>
    <p:sldId id="438" r:id="rId27"/>
    <p:sldId id="439" r:id="rId28"/>
    <p:sldId id="465" r:id="rId29"/>
    <p:sldId id="418" r:id="rId30"/>
    <p:sldId id="293" r:id="rId31"/>
    <p:sldId id="477" r:id="rId32"/>
    <p:sldId id="420" r:id="rId33"/>
    <p:sldId id="322" r:id="rId34"/>
    <p:sldId id="374" r:id="rId35"/>
    <p:sldId id="382" r:id="rId36"/>
    <p:sldId id="375" r:id="rId37"/>
    <p:sldId id="376" r:id="rId38"/>
    <p:sldId id="377" r:id="rId39"/>
    <p:sldId id="378" r:id="rId40"/>
    <p:sldId id="380" r:id="rId41"/>
    <p:sldId id="381" r:id="rId42"/>
    <p:sldId id="379" r:id="rId43"/>
    <p:sldId id="386" r:id="rId44"/>
    <p:sldId id="383" r:id="rId45"/>
    <p:sldId id="384" r:id="rId46"/>
    <p:sldId id="476" r:id="rId47"/>
    <p:sldId id="389" r:id="rId48"/>
    <p:sldId id="429" r:id="rId49"/>
    <p:sldId id="435" r:id="rId50"/>
    <p:sldId id="433" r:id="rId51"/>
    <p:sldId id="430" r:id="rId52"/>
    <p:sldId id="437" r:id="rId53"/>
    <p:sldId id="431" r:id="rId54"/>
    <p:sldId id="447" r:id="rId55"/>
    <p:sldId id="387" r:id="rId56"/>
    <p:sldId id="388" r:id="rId57"/>
    <p:sldId id="401" r:id="rId58"/>
    <p:sldId id="453" r:id="rId59"/>
    <p:sldId id="403" r:id="rId60"/>
    <p:sldId id="426" r:id="rId61"/>
  </p:sldIdLst>
  <p:sldSz cx="9144000" cy="6858000" type="screen4x3"/>
  <p:notesSz cx="6858000" cy="9144000"/>
  <p:photoAlbum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BB5692ED-20ED-4A7E-8349-1A12452731DE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2AB772B-5527-4137-AB82-8F31AE205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2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6D4B99-5B20-4468-A7C5-0C3DFC4B1D17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1666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2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DFD281-71AF-44E6-A4CA-00C6181CE972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4752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98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21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67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454A60-F5E9-4FBA-A9A4-E2E195EB0970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547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19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C6C0E6-9887-4400-9B45-F8C9AF927ACD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0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AB9BB-7AFD-4DF6-AA85-D4086DF7D9AF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4248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1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402C18-D8F9-4790-B0F8-BACCD3012762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389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343971-883A-425C-89EA-F5F19CF4CA07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9529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74CA46-BA03-425D-B5AB-8AA5E7B8F8FA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7549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7890D-B781-4CD5-A907-5C2A8F568AB8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7114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5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674379-4FC7-45A2-B0D5-74A4B3596319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9390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674379-4FC7-45A2-B0D5-74A4B3596319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105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26AF-A5B5-4FE3-8F58-25B51029F6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75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1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82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91D973-9577-4EC3-AC27-77CCC39BFF37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985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322C65-FA1D-48D3-9D55-726AB0AA24EF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872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95D04B-CC98-4B4E-A62D-BD736115D1CD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825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E201D6-9EA1-4DCE-8E61-9FDC3EF8C2A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19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5E984C-1844-4A56-B86D-F157697D4CD5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2844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A82887-7AF1-43E4-864E-A43B56E21E56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8728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0E3BA2-C499-4333-88F2-54302DD0192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55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1E847-D5F1-4A84-8DAB-13E01D574E1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14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E46C0-84D2-4B3A-993B-50E3A06ACF7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64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3D5762-F980-46EA-BA66-707ADAB2AAB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42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Georgia O’Keefe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BF68F0-2B7D-4172-968F-2654596ACB3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124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3D865-11B5-4555-BC77-FCD651333BC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39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77D241-6781-4868-9FFF-E1946EC50B78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20180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Georgia O’Keefe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97EE6-2745-4142-838A-16DC76CCF7C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17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8205CC-7735-4551-A004-3FC1AFC3708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15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Emile Nolde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7AF0D8-0550-4EBE-A59C-E150C0FBEF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939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Emile Nolde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3D9CD0-6585-4AB1-88E5-64FBA72AE0E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37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Oskar Kokoschka Various Flowers 1939-40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F330B3-315A-481B-BAB1-29D938823A5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003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Ann Oram (recent)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2D4A26-0189-4CC1-BF4D-C39968A8F82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89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0E3BA2-C499-4333-88F2-54302DD0192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25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6D378-6347-4305-A61B-507FBD5EEAC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16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871C3D-FBC3-49F9-BAFA-517D4610A16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5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ADAC82-27FA-4172-B40B-D2E9A018846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2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A8B375-8845-43B8-AB53-106391B68B14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64115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32332-9BAC-4E58-9153-98694E8402F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902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22BA7-7F19-45B4-90B7-09876D0ECF7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051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367E18-C335-4225-8433-9F36F39C6C2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66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427DB-65C5-4C9A-9C57-EBFB2180BAE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588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Charles Demuth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E28F2E-ABD4-44BF-9350-12D74FF48AA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650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7E5428-D9F8-4047-A336-D61DF76FD4F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10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13DE83-9845-4000-92AE-C4F4FB48FCC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189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286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864979-E92E-45B8-AF78-921BBE85B97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6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7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DA1951-39C5-49C0-A944-34E135722A66}" type="slidenum">
              <a:rPr lang="en-US" smtClean="0"/>
              <a:pPr/>
              <a:t>60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365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52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AB772B-5527-4137-AB82-8F31AE2058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1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B8A327-4725-49B6-9F4D-8B6C8D94D84F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AD71-7A05-416A-B3D2-09F4948D8A6B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34AF9-98AB-4192-A863-B5580DAB6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C0C73-DADC-403D-BC4E-18031C040201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DC1E-32C2-47D9-8EA8-04935476D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D78A9-947C-441B-8DAA-0B09B2273126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59E67-3A3E-4D80-9E1D-AC6915D7E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33A0B-7E70-4DB8-91F7-F34AF8356BDD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39F2B-505A-4BEC-9F8D-CBE39280B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179F-62E6-4216-BDFC-3005D339CD27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B4D10-627F-4CE4-AA7F-DD03A9A38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16BEC-018C-4DB7-82F7-3B5F27B32485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4979D-8B8F-4AB8-98F1-44DB948F1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FF31-43D6-4747-B5B6-2BE597245E6A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5C08-2C5B-4B98-818B-692B25360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9908B-8C9C-433A-BFA7-A9E7A8D7F433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83EC6-C113-44CA-A970-99CD34D3C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390E1-C8C0-4469-9462-F0BB9CB9A37B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E93D2-1FD0-4775-82F2-53FE40B7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CA5A-A861-4BBD-82DB-DF63DD3DF79E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A03A9-C166-40C6-B405-6321B7CCC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1C5F2-DD31-4C6D-8F0B-E631320DA292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BF127-95B2-4E2A-A011-789A3E07F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22B009-D39A-4E2B-9BAA-3E849B7A4650}" type="datetimeFigureOut">
              <a:rPr lang="en-US"/>
              <a:pPr>
                <a:defRPr/>
              </a:pPr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028EC9-1F6B-4CDE-9839-3CA101D39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Theory and “Light”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/>
              <a:t>Glenn Hirsch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28600"/>
            <a:ext cx="614680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18288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“value” = </a:t>
            </a:r>
          </a:p>
          <a:p>
            <a:r>
              <a:rPr lang="en-US" dirty="0" smtClean="0"/>
              <a:t>the black-and-white version of the color.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594350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00800" y="18288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“value” = </a:t>
            </a:r>
          </a:p>
          <a:p>
            <a:r>
              <a:rPr lang="en-US" dirty="0" smtClean="0"/>
              <a:t>the black-and-white version of the color.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828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‘Intensity’</a:t>
            </a:r>
            <a:endParaRPr lang="en-US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424982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6209846621_6c8477ef75_o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724400" y="1295400"/>
            <a:ext cx="4070765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52400" y="152400"/>
            <a:ext cx="8991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Intensity</a:t>
            </a:r>
            <a:r>
              <a:rPr lang="en-US" dirty="0" smtClean="0"/>
              <a:t>  </a:t>
            </a:r>
            <a:r>
              <a:rPr lang="en-US" sz="2400" dirty="0" smtClean="0"/>
              <a:t>= how bright or how dull  - </a:t>
            </a:r>
          </a:p>
          <a:p>
            <a:pPr algn="ctr"/>
            <a:r>
              <a:rPr lang="en-US" dirty="0" smtClean="0"/>
              <a:t>e.g., toned down with a brown or gray or diluted with 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44958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apples have great contrast of value but all the reds are kind of ‘dull’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44958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apple has touches of ‘bright’ red which enhance the drama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828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‘Temperature’</a:t>
            </a:r>
            <a:endParaRPr lang="en-US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olor wheel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988"/>
            <a:ext cx="9144000" cy="654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43400" y="22860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Temperature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= warm and cool varieties of each hue –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e.g., a warm orangey red and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 cool purplish red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828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‘chromatic scale’</a:t>
            </a:r>
            <a:endParaRPr lang="en-US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IMG_8926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4400"/>
            <a:ext cx="463296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ubtitle 2"/>
          <p:cNvSpPr txBox="1">
            <a:spLocks/>
          </p:cNvSpPr>
          <p:nvPr/>
        </p:nvSpPr>
        <p:spPr bwMode="auto">
          <a:xfrm>
            <a:off x="5181600" y="1876425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152400"/>
            <a:ext cx="8686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/>
              <a:t>The chromatic scale uses measured ‘steps’ changing a hue in 3 ways: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latin typeface="+mn-lt"/>
              <a:cs typeface="+mn-cs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latin typeface="+mn-lt"/>
              <a:cs typeface="+mn-cs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latin typeface="+mn-lt"/>
              <a:cs typeface="+mn-cs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latin typeface="+mn-lt"/>
              <a:cs typeface="+mn-cs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Value: Light </a:t>
            </a:r>
            <a:r>
              <a:rPr lang="en-US" sz="2400" dirty="0">
                <a:latin typeface="+mn-lt"/>
                <a:cs typeface="+mn-cs"/>
              </a:rPr>
              <a:t>to dark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Intensity: Bright </a:t>
            </a:r>
            <a:r>
              <a:rPr lang="en-US" sz="2400" dirty="0">
                <a:latin typeface="+mn-lt"/>
                <a:cs typeface="+mn-cs"/>
              </a:rPr>
              <a:t>to dull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Temperature: Warm </a:t>
            </a:r>
            <a:r>
              <a:rPr lang="en-US" sz="2400" dirty="0">
                <a:latin typeface="+mn-lt"/>
                <a:cs typeface="+mn-cs"/>
              </a:rPr>
              <a:t>to cool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ubtitle 2"/>
          <p:cNvSpPr txBox="1">
            <a:spLocks/>
          </p:cNvSpPr>
          <p:nvPr/>
        </p:nvSpPr>
        <p:spPr bwMode="auto">
          <a:xfrm>
            <a:off x="685800" y="6096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</a:pPr>
            <a:r>
              <a:rPr lang="en-US" sz="3200"/>
              <a:t>Chromatic scale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6988"/>
            <a:ext cx="4914900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s square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6630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0" y="5486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Joseph Albers 1930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 descr="Fred Martin-2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0"/>
            <a:ext cx="4564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xtBox 2"/>
          <p:cNvSpPr txBox="1">
            <a:spLocks noChangeArrowheads="1"/>
          </p:cNvSpPr>
          <p:nvPr/>
        </p:nvSpPr>
        <p:spPr bwMode="auto">
          <a:xfrm>
            <a:off x="381000" y="6488113"/>
            <a:ext cx="1600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200"/>
              <a:t>Fred Martin</a:t>
            </a:r>
          </a:p>
        </p:txBody>
      </p:sp>
    </p:spTree>
    <p:extLst>
      <p:ext uri="{BB962C8B-B14F-4D97-AF65-F5344CB8AC3E}">
        <p14:creationId xmlns:p14="http://schemas.microsoft.com/office/powerpoint/2010/main" val="2164295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IMG_8927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4571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ubtitle 2"/>
          <p:cNvSpPr txBox="1">
            <a:spLocks/>
          </p:cNvSpPr>
          <p:nvPr/>
        </p:nvSpPr>
        <p:spPr bwMode="auto">
          <a:xfrm>
            <a:off x="5105400" y="3810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 dirty="0" smtClean="0"/>
              <a:t>When we paint a red apple, we use the ‘chromatic </a:t>
            </a:r>
            <a:r>
              <a:rPr lang="en-US" sz="3200" dirty="0"/>
              <a:t>scale to enhance the illusion of “light”</a:t>
            </a:r>
          </a:p>
          <a:p>
            <a:pPr marL="457200" indent="-457200" eaLnBrk="1" hangingPunct="1">
              <a:spcBef>
                <a:spcPct val="20000"/>
              </a:spcBef>
              <a:buFont typeface="Arial" charset="0"/>
              <a:buChar char="•"/>
            </a:pPr>
            <a:endParaRPr lang="en-US" sz="32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876800" y="3505200"/>
            <a:ext cx="3962400" cy="2667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defRPr/>
            </a:pPr>
            <a:r>
              <a:rPr lang="en-US" sz="2400" dirty="0" smtClean="0"/>
              <a:t>Value: Light to dark</a:t>
            </a:r>
          </a:p>
          <a:p>
            <a:pPr marL="457200" indent="-457200" fontAlgn="auto">
              <a:spcAft>
                <a:spcPts val="0"/>
              </a:spcAft>
              <a:defRPr/>
            </a:pPr>
            <a:r>
              <a:rPr lang="en-US" sz="2400" dirty="0" smtClean="0"/>
              <a:t>Intensity: Bright to dull</a:t>
            </a:r>
          </a:p>
          <a:p>
            <a:pPr marL="457200" indent="-457200" fontAlgn="auto">
              <a:spcAft>
                <a:spcPts val="0"/>
              </a:spcAft>
              <a:defRPr/>
            </a:pPr>
            <a:r>
              <a:rPr lang="en-US" sz="2400" dirty="0" smtClean="0"/>
              <a:t>Temperature: Warm to cool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ubtitle 2"/>
          <p:cNvSpPr txBox="1">
            <a:spLocks/>
          </p:cNvSpPr>
          <p:nvPr/>
        </p:nvSpPr>
        <p:spPr bwMode="auto">
          <a:xfrm>
            <a:off x="533400" y="6324600"/>
            <a:ext cx="350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</a:pPr>
            <a:r>
              <a:rPr lang="en-US" dirty="0" smtClean="0"/>
              <a:t>Georgia O’Keefe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7745413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276225"/>
            <a:ext cx="840105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81800" y="60198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Charles Demuth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828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painting color in layers</a:t>
            </a:r>
            <a:endParaRPr lang="en-US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057400" y="5105400"/>
            <a:ext cx="43434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en-US" sz="2400" dirty="0" smtClean="0"/>
              <a:t>step 1			step 2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0325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4572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Let each layer dry before going to the next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057400" y="5105400"/>
            <a:ext cx="43434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en-US" sz="2400" dirty="0" smtClean="0"/>
              <a:t>step 1			step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4572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Let each layer dry before going to the next</a:t>
            </a:r>
          </a:p>
        </p:txBody>
      </p:sp>
      <p:pic>
        <p:nvPicPr>
          <p:cNvPr id="6" name="Picture 1" descr="Rod Web Apple I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40077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Rod Webb apples II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81200"/>
            <a:ext cx="356839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2"/>
          <p:cNvSpPr txBox="1">
            <a:spLocks/>
          </p:cNvSpPr>
          <p:nvPr/>
        </p:nvSpPr>
        <p:spPr bwMode="auto">
          <a:xfrm>
            <a:off x="5334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dirty="0" smtClean="0">
                <a:latin typeface="Calibri" pitchFamily="34" charset="0"/>
              </a:rPr>
              <a:t>Or try a yellow/green under painting and then red on top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88249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828800" y="6019800"/>
            <a:ext cx="59436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en-US" dirty="0" smtClean="0"/>
              <a:t>step 1			step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83778468_204cbf4a26_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28600"/>
            <a:ext cx="6781800" cy="5086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  Kelly Paik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09846621_6c8477ef75_o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0488"/>
            <a:ext cx="9144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IMG_8929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2400"/>
            <a:ext cx="6477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Sargent tree watercolor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507365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TextBox 2"/>
          <p:cNvSpPr txBox="1">
            <a:spLocks noChangeArrowheads="1"/>
          </p:cNvSpPr>
          <p:nvPr/>
        </p:nvSpPr>
        <p:spPr bwMode="auto">
          <a:xfrm>
            <a:off x="152400" y="5943600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200" dirty="0"/>
              <a:t>John Singer </a:t>
            </a:r>
            <a:r>
              <a:rPr lang="en-US" altLang="en-US" sz="1200" dirty="0" err="1"/>
              <a:t>Sargent</a:t>
            </a:r>
            <a:r>
              <a:rPr lang="en-US" altLang="en-US" sz="1200" dirty="0"/>
              <a:t>, 1900</a:t>
            </a:r>
          </a:p>
        </p:txBody>
      </p:sp>
    </p:spTree>
    <p:extLst>
      <p:ext uri="{BB962C8B-B14F-4D97-AF65-F5344CB8AC3E}">
        <p14:creationId xmlns:p14="http://schemas.microsoft.com/office/powerpoint/2010/main" val="1732884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04800"/>
            <a:ext cx="740403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David Mikelson apples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0"/>
            <a:ext cx="500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630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381000" y="6400800"/>
            <a:ext cx="4114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Student study of Cezanne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IMG_1262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Start in class and finish as homework: </a:t>
            </a:r>
            <a:br>
              <a:rPr lang="en-US" dirty="0" smtClean="0"/>
            </a:br>
            <a:r>
              <a:rPr lang="en-US" dirty="0" smtClean="0"/>
              <a:t>paint a still life </a:t>
            </a:r>
            <a:br>
              <a:rPr lang="en-US" dirty="0" smtClean="0"/>
            </a:br>
            <a:r>
              <a:rPr lang="en-US" dirty="0" smtClean="0"/>
              <a:t>(doesn’t have to be apples)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Flower series Larry Z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1338" y="0"/>
            <a:ext cx="298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IMG_5215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32394"/>
            <a:ext cx="9144000" cy="699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8.staticflickr.com/7187/6942093311_4bb4437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01252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Diana Reichardt Watercolor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00"/>
            <a:ext cx="9144000" cy="672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ubtitle 2"/>
          <p:cNvSpPr txBox="1">
            <a:spLocks/>
          </p:cNvSpPr>
          <p:nvPr/>
        </p:nvSpPr>
        <p:spPr bwMode="auto">
          <a:xfrm>
            <a:off x="152400" y="4572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</a:pPr>
            <a:r>
              <a:rPr lang="en-US" sz="2000" dirty="0"/>
              <a:t>What’s the ‘true color’ of the house</a:t>
            </a:r>
            <a:r>
              <a:rPr lang="en-US" sz="2000" dirty="0" smtClean="0"/>
              <a:t>?</a:t>
            </a:r>
            <a:endParaRPr lang="en-US" sz="2000" dirty="0"/>
          </a:p>
          <a:p>
            <a:pPr marL="457200" indent="-457200" eaLnBrk="1" hangingPunct="1">
              <a:spcBef>
                <a:spcPct val="20000"/>
              </a:spcBef>
            </a:pPr>
            <a:endParaRPr lang="en-US" sz="2000" dirty="0"/>
          </a:p>
          <a:p>
            <a:pPr marL="457200" indent="-457200" eaLnBrk="1" hangingPunct="1">
              <a:spcBef>
                <a:spcPct val="20000"/>
              </a:spcBef>
            </a:pPr>
            <a:endParaRPr lang="en-US" sz="2000" dirty="0"/>
          </a:p>
          <a:p>
            <a:pPr marL="457200" indent="-457200" eaLnBrk="1" hangingPunct="1">
              <a:spcBef>
                <a:spcPct val="20000"/>
              </a:spcBef>
            </a:pPr>
            <a:endParaRPr lang="en-US" sz="2000" dirty="0"/>
          </a:p>
          <a:p>
            <a:pPr marL="457200" indent="-457200" eaLnBrk="1" hangingPunct="1">
              <a:spcBef>
                <a:spcPct val="20000"/>
              </a:spcBef>
            </a:pPr>
            <a:r>
              <a:rPr lang="en-US" sz="2000" dirty="0"/>
              <a:t>The ‘real’ color doesn’t exist independently of the light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288" y="0"/>
            <a:ext cx="6443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arm8.staticflickr.com/7204/6942093423_b45bb5f82d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0800"/>
            <a:ext cx="51054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Mary Burger iris study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8.staticflickr.com/7069/6795979434_28c8b4dcd2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0"/>
            <a:ext cx="49802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arm8.staticflickr.com/7060/6942093031_6847e62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"/>
            <a:ext cx="4572000" cy="6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8.staticflickr.com/7184/6942093119_bcf9acf39f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"/>
            <a:ext cx="4572000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arm8.staticflickr.com/7060/6942093069_2862949f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78152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Have fun with the arrangement of shapes </a:t>
            </a:r>
            <a:br>
              <a:rPr lang="en-US" dirty="0" smtClean="0"/>
            </a:br>
            <a:r>
              <a:rPr lang="en-US" dirty="0" smtClean="0"/>
              <a:t>(composition)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51816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emuth Charles Apples on c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700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a-Hillevi apples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ubtitle 2"/>
          <p:cNvSpPr txBox="1">
            <a:spLocks/>
          </p:cNvSpPr>
          <p:nvPr/>
        </p:nvSpPr>
        <p:spPr bwMode="auto">
          <a:xfrm>
            <a:off x="304800" y="58674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/>
              <a:t>Claude Monet painted  </a:t>
            </a:r>
            <a:r>
              <a:rPr lang="en-US" sz="2000" dirty="0" smtClean="0"/>
              <a:t>the Rouen Cathedral’s ‘white </a:t>
            </a:r>
            <a:r>
              <a:rPr lang="en-US" sz="2000" dirty="0"/>
              <a:t>marble’ </a:t>
            </a:r>
            <a:r>
              <a:rPr lang="en-US" sz="2000" dirty="0" smtClean="0"/>
              <a:t>at different </a:t>
            </a:r>
            <a:r>
              <a:rPr lang="en-US" sz="2000" dirty="0"/>
              <a:t>times of day, showing that color doesn’t exist independently of the light</a:t>
            </a:r>
          </a:p>
        </p:txBody>
      </p:sp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2170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a-ellen apples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3850"/>
            <a:ext cx="916305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"/>
            <a:ext cx="91630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" y="757238"/>
            <a:ext cx="79724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42092869_7b27329ac5_o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arm8.staticflickr.com/7203/6942092933_81046d3ecd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2851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emuth floral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8463"/>
            <a:ext cx="914400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Snowden_Eves_kitchen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4038"/>
            <a:ext cx="91440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 perry apple and corkscrew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farm8.staticflickr.com/7190/6942093281_b8fe2014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"/>
            <a:ext cx="7391400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533400"/>
            <a:ext cx="6553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are the three qualities of color in addition to ‘hue’?</a:t>
            </a:r>
          </a:p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‘hue’ = what most people think of when we say ‘color’ – the apple is ‘red,’ </a:t>
            </a:r>
          </a:p>
          <a:p>
            <a:pPr algn="ctr"/>
            <a:r>
              <a:rPr lang="en-US" sz="4400" dirty="0" smtClean="0"/>
              <a:t>the lemon is ‘yellow,’ </a:t>
            </a:r>
          </a:p>
          <a:p>
            <a:pPr algn="ctr"/>
            <a:r>
              <a:rPr lang="en-US" sz="4400" dirty="0" smtClean="0"/>
              <a:t>the ocean is ‘blue’</a:t>
            </a:r>
            <a:endParaRPr lang="en-US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IMG_8963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0668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Subtitle 2"/>
          <p:cNvSpPr txBox="1">
            <a:spLocks/>
          </p:cNvSpPr>
          <p:nvPr/>
        </p:nvSpPr>
        <p:spPr bwMode="auto">
          <a:xfrm>
            <a:off x="5181600" y="1876425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First do a thumbnail sketch on a separate piece of paper</a:t>
            </a:r>
          </a:p>
          <a:p>
            <a:pPr marL="457200" indent="-4572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No detail – block in the light &amp; shadow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6545" y="762000"/>
            <a:ext cx="534745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 smtClean="0"/>
              <a:t>Intensity</a:t>
            </a:r>
            <a:r>
              <a:rPr lang="en-US" dirty="0" smtClean="0"/>
              <a:t>  = how bright or how dull  - e.g., toned down with a brown or diluted with water</a:t>
            </a:r>
          </a:p>
          <a:p>
            <a:endParaRPr lang="en-US" dirty="0"/>
          </a:p>
          <a:p>
            <a:r>
              <a:rPr lang="en-US" sz="2400" b="1" dirty="0" smtClean="0"/>
              <a:t>Value</a:t>
            </a:r>
            <a:r>
              <a:rPr lang="en-US" dirty="0" smtClean="0"/>
              <a:t> = the contrast of light and dark tones – </a:t>
            </a:r>
          </a:p>
          <a:p>
            <a:r>
              <a:rPr lang="en-US" dirty="0" smtClean="0"/>
              <a:t>e.g., what would the object look like in a black-and-white photo?</a:t>
            </a:r>
          </a:p>
          <a:p>
            <a:endParaRPr lang="en-US" dirty="0"/>
          </a:p>
          <a:p>
            <a:r>
              <a:rPr lang="en-US" sz="2400" b="1" dirty="0" smtClean="0"/>
              <a:t>Temperature</a:t>
            </a:r>
            <a:r>
              <a:rPr lang="en-US" dirty="0" smtClean="0"/>
              <a:t> = warm and cool varieties of each hue – </a:t>
            </a:r>
          </a:p>
          <a:p>
            <a:r>
              <a:rPr lang="en-US" dirty="0" smtClean="0"/>
              <a:t>e.g., a warm orangey red and a cool purplish red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828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‘Value’</a:t>
            </a:r>
            <a:endParaRPr lang="en-US" sz="4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52400"/>
            <a:ext cx="4496080" cy="662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14400" y="1981200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“value” = </a:t>
            </a:r>
          </a:p>
          <a:p>
            <a:r>
              <a:rPr lang="en-US" dirty="0" smtClean="0"/>
              <a:t>the black-and-white version of the color.</a:t>
            </a:r>
          </a:p>
          <a:p>
            <a:endParaRPr lang="en-US" dirty="0" smtClean="0"/>
          </a:p>
          <a:p>
            <a:r>
              <a:rPr lang="en-US" dirty="0" smtClean="0"/>
              <a:t>Dramatic feeling comes from the contrast of light and dark.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39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537</Words>
  <Application>Microsoft Office PowerPoint</Application>
  <PresentationFormat>On-screen Show (4:3)</PresentationFormat>
  <Paragraphs>142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Calibri</vt:lpstr>
      <vt:lpstr>Office Theme</vt:lpstr>
      <vt:lpstr>Color Theory and “Light”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in class and finish as homework:  paint a still life  (doesn’t have to be apples)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fun with the arrangement of shapes  (composition)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TechSoup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Painting First Night</dc:title>
  <dc:creator>Glenn Hirsch</dc:creator>
  <cp:lastModifiedBy>Donna Pence</cp:lastModifiedBy>
  <cp:revision>37</cp:revision>
  <dcterms:created xsi:type="dcterms:W3CDTF">2012-06-19T17:23:42Z</dcterms:created>
  <dcterms:modified xsi:type="dcterms:W3CDTF">2018-01-29T17:03:24Z</dcterms:modified>
</cp:coreProperties>
</file>